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23"/>
  </p:notesMasterIdLst>
  <p:sldIdLst>
    <p:sldId id="296" r:id="rId3"/>
    <p:sldId id="325" r:id="rId4"/>
    <p:sldId id="326" r:id="rId5"/>
    <p:sldId id="310" r:id="rId6"/>
    <p:sldId id="315" r:id="rId7"/>
    <p:sldId id="327" r:id="rId8"/>
    <p:sldId id="301" r:id="rId9"/>
    <p:sldId id="302" r:id="rId10"/>
    <p:sldId id="324" r:id="rId11"/>
    <p:sldId id="258" r:id="rId12"/>
    <p:sldId id="308" r:id="rId13"/>
    <p:sldId id="307" r:id="rId14"/>
    <p:sldId id="304" r:id="rId15"/>
    <p:sldId id="330" r:id="rId16"/>
    <p:sldId id="331" r:id="rId17"/>
    <p:sldId id="305" r:id="rId18"/>
    <p:sldId id="333" r:id="rId19"/>
    <p:sldId id="328" r:id="rId20"/>
    <p:sldId id="332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4660"/>
  </p:normalViewPr>
  <p:slideViewPr>
    <p:cSldViewPr>
      <p:cViewPr>
        <p:scale>
          <a:sx n="70" d="100"/>
          <a:sy n="70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922E-DB0D-44B3-878F-FBC483583B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6DD1-F384-4509-8146-7B0EFFFA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5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6DD1-F384-4509-8146-7B0EFFFA99F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0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7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6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7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18638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18638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1994-F67D-45BB-A583-626A2F5BF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4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CC59-CB0E-4A1A-8EDD-F0D013D46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6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1E428-D80F-487D-9040-2BBE6F450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6FA6-FD90-45DF-B78B-20603B176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7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77EA-3147-40BC-85E8-A2917F381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4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52FC-1120-4661-8EF0-ACC994E6B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6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117D-7D9F-41DE-8239-612EE5401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13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246E-4628-4AF2-91C6-B4BF63E55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6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47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D54B-7F39-4C65-944B-C013D5613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42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722B5-1A23-4C9D-A5B4-FB0FAE06F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880D-3DA9-4FF3-8A92-EECAAB21B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7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006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EE8D-7E42-48CD-97E0-93EF5DB5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7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58C50-BF93-4E60-B254-8E6716D17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14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42900"/>
            <a:ext cx="7772400" cy="5524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A0FC-3A73-422D-B18E-5DC9A582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29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B599-2A00-4BF2-8B8F-2A9362AA0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7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4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4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3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2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3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5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7676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4113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14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0 w 5269"/>
                  <a:gd name="T3" fmla="*/ 0 h 2977"/>
                  <a:gd name="T4" fmla="*/ 0 w 5269"/>
                  <a:gd name="T5" fmla="*/ 2976 h 29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15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5268 w 5269"/>
                  <a:gd name="T3" fmla="*/ 2976 h 2977"/>
                  <a:gd name="T4" fmla="*/ 0 w 5269"/>
                  <a:gd name="T5" fmla="*/ 2976 h 29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10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4110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11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96 w 97"/>
                  <a:gd name="T3" fmla="*/ 2784 h 2785"/>
                  <a:gd name="T4" fmla="*/ 96 w 97"/>
                  <a:gd name="T5" fmla="*/ 0 h 27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12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0 w 97"/>
                  <a:gd name="T3" fmla="*/ 0 h 2785"/>
                  <a:gd name="T4" fmla="*/ 96 w 97"/>
                  <a:gd name="T5" fmla="*/ 0 h 27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106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4107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08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0 w 193"/>
                  <a:gd name="T3" fmla="*/ 0 h 721"/>
                  <a:gd name="T4" fmla="*/ 0 w 193"/>
                  <a:gd name="T5" fmla="*/ 720 h 7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09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192 w 193"/>
                  <a:gd name="T3" fmla="*/ 720 h 721"/>
                  <a:gd name="T4" fmla="*/ 0 w 193"/>
                  <a:gd name="T5" fmla="*/ 720 h 7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409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10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0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0"/>
            <a:r>
              <a:rPr lang="ru-RU" smtClean="0"/>
              <a:t>Четвертый уровень</a:t>
            </a:r>
          </a:p>
          <a:p>
            <a:pPr lvl="0"/>
            <a:r>
              <a:rPr lang="ru-RU" smtClean="0"/>
              <a:t>Пятый уровень</a:t>
            </a:r>
          </a:p>
        </p:txBody>
      </p:sp>
      <p:sp>
        <p:nvSpPr>
          <p:cNvPr id="1853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853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853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987AF-78B0-4B27-AB80-56E23BF02D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4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23198"/>
            <a:ext cx="7125182" cy="494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0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8784976" cy="54864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предъявляемые к участникам образовательного процесса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колледже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изложены в Нормативных документах: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Федеральном законе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29 декабря 2012 г.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273 – ФЗ "Об образовании в Российской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 ";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Федеральном законе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24 июня 1999 г. №120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-ФЗ «Об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основах системы профилактики безнадзорности и правонарушений несовершеннолетних»,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Федеральном законе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24 июля 1998 г. N 124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–ФЗ «Об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гарантиях прав ребенка в Российской Федерации»;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Федеральном законе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23 февраля 2013 г. N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15-ФЗ «Об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охране здоровья граждан от воздействия окружающего табачного дыма и последствий потребления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табака»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5.Уставе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утверждённом   приказом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Камчатского края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№898 от 10. 12.15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1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520940" cy="54864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внутреннего распорядка- основной внутренний закон для студентов колледжа!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5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bneva_GI\Desktop\форма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4181" r="10983" b="14261"/>
          <a:stretch/>
        </p:blipFill>
        <p:spPr bwMode="auto">
          <a:xfrm>
            <a:off x="295600" y="188640"/>
            <a:ext cx="4201803" cy="62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ebneva_GI\Desktop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4886" r="7220" b="10759"/>
          <a:stretch/>
        </p:blipFill>
        <p:spPr bwMode="auto">
          <a:xfrm>
            <a:off x="4716016" y="764704"/>
            <a:ext cx="419805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Успешная адаптация студентов к обучению в колледже является залогом дальнейшего развития каждого студента как будущего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2328372"/>
          </a:xfrm>
        </p:spPr>
        <p:txBody>
          <a:bodyPr>
            <a:noAutofit/>
          </a:bodyPr>
          <a:lstStyle/>
          <a:p>
            <a:pPr marL="0" indent="0"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671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288812"/>
          </a:xfrm>
        </p:spPr>
        <p:txBody>
          <a:bodyPr>
            <a:noAutofit/>
          </a:bodyPr>
          <a:lstStyle/>
          <a:p>
            <a:pPr marL="0" lvl="0" indent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актуализация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ресурсов  и готовность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преодолению различного рода трудностей, возникающих    в процессе обучения; приспособление к новым формам преподавания, контроля и усвоения знаний, к иному режиму труда и отдыха, включение в коллектив сокурсников, усвоение его правил,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традиций, способность к самостоятельному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 жизни и т.п.);</a:t>
            </a:r>
          </a:p>
          <a:p>
            <a:pPr marL="457200" lvl="0" indent="-457200" algn="just">
              <a:buAutoNum type="arabicParenR" startAt="2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удовлетворительное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психологическое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состояние студента;</a:t>
            </a:r>
          </a:p>
          <a:p>
            <a:pPr marL="457200" lvl="0" indent="-457200" algn="just">
              <a:buAutoNum type="arabicParenR" startAt="2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студентом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ожиданий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предъявляемых к нему требований, а также соответствие его поведения этим ожиданиям и требованиям;</a:t>
            </a:r>
          </a:p>
          <a:p>
            <a:pPr marL="0" lvl="0" indent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способность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пользоваться имеющимися условиями для успешного осуществления своих учебных и личностных стремлений и целей.</a:t>
            </a:r>
          </a:p>
          <a:p>
            <a:pPr marL="0" indent="0" algn="just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92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сопровождение студентов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712968" cy="2328372"/>
          </a:xfrm>
        </p:spPr>
        <p:txBody>
          <a:bodyPr>
            <a:noAutofit/>
          </a:bodyPr>
          <a:lstStyle/>
          <a:p>
            <a:pPr marL="0" lvl="0" indent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Правовая   и социальная защита студента весь период обучения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внимание при взаимодействии со студентами определенных категорий: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Дети-сироты и дети оставшиеся без попечения родителей, лица из их числа, лица потерявшие в период обучения обоих или единственного родителя;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Оказавшиеся в трудной жизненной ситуации;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Получившим социальную государственную помощь; </a:t>
            </a:r>
          </a:p>
          <a:p>
            <a:pPr marL="0" indent="0"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108          тел.42-73-18 </a:t>
            </a:r>
          </a:p>
          <a:p>
            <a:pPr marL="0" indent="0"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847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712968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СТИПЕНДИАЛЬНОЕ ОБЕСПЕЧЕНИЕ</a:t>
            </a:r>
            <a:br>
              <a:rPr lang="ru-RU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Государственная академическая стипендия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начала учебного года до прохождения первой промежуточной аттестации выплачивается всем студентам первого курса</a:t>
            </a:r>
            <a:br>
              <a:rPr lang="ru-RU" sz="2400" b="1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итогу первой сессии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938 РУБЛЕЙ- СТУДЕНТАМ, ОБУЧАЮЩИМСЯ НА «4»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1662 РУБЛЯ- НА «4» И «5»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3324 РУБЛЯ  - НА  «5»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640960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Государственная социальная стипендия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назначается студентам, получившим   право на  социальную помощь в размере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1407 рублей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Информация по сбору документов размещена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стенде 1 этажа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«СОЦИАЛЬНО-ПСИХОЛОГИЧЕСКАЯ СЛУЖБА»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2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заповедей воспитания для родителей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00628"/>
            <a:ext cx="8784976" cy="68648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100" dirty="0">
                <a:latin typeface="Arial"/>
                <a:ea typeface="Times New Roman"/>
                <a:cs typeface="Times New Roman"/>
              </a:rPr>
              <a:t/>
            </a:r>
            <a:br>
              <a:rPr lang="ru-RU" sz="1100" dirty="0">
                <a:latin typeface="Arial"/>
                <a:ea typeface="Times New Roman"/>
                <a:cs typeface="Times New Roman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ждите,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ваш ребенок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будет таким, как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таким, как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хотите. Помогите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ему стать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собой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Не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требуйте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ребенка платы за все, что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него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сделали. Вы дали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ему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жизнь. Он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даст жизнь другому, тот - третьему, и это необратимый закон благодарности.</a:t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Не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вымещайте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ребенке свои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обиды. 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Не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относитесь 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его проблемам свысока.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Будьте  уверены, жизнь для него е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тяжела не меньше, чем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вам, а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может быть и больше, поскольку у него нет опыта.</a:t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Не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унижайте!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2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4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заповедей воспитания для родителей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620688"/>
            <a:ext cx="8784976" cy="82330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latin typeface="Arial"/>
                <a:ea typeface="Times New Roman"/>
                <a:cs typeface="Times New Roman"/>
              </a:rPr>
              <a:t/>
            </a:r>
            <a:br>
              <a:rPr lang="ru-RU" dirty="0">
                <a:latin typeface="Arial"/>
                <a:ea typeface="Times New Roman"/>
                <a:cs typeface="Times New Roman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6. Не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забывайте ,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что самые важные встречи человека - это его встречи с детьми. Обращай больше внимания на них - мы никогда не можем знать, кого мы встречаем в ребенке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7. Не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мучьте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себя, если не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можете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сделать что-то для своего ребенка.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Мучьте,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если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можете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- но не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делаете. Помните,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для ребенка сделано недостаточно, если не сделано все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8. Ребенок - это не тиран, который завладевает всей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вашей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жизнью, 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это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драгоценная чаша, которую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жизнь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дала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вам на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хранение и развитие в нем творческого огня. </a:t>
            </a:r>
            <a:b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9.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Умейте 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любить чужого ребенка. Никогда не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делайте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чужому то, что не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хотели бы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, чтобы делали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вашему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10.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Любите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своего ребенка любым - неталантливым, неудачливым, взрослым.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4756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068960"/>
            <a:ext cx="6048673" cy="36004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 КК</a:t>
            </a:r>
          </a:p>
          <a:p>
            <a:pPr algn="ctr"/>
            <a:r>
              <a:rPr lang="ru-RU" sz="1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«Камчатский медицинский колледж»</a:t>
            </a:r>
          </a:p>
          <a:p>
            <a:pPr algn="ctr"/>
            <a:r>
              <a:rPr lang="ru-RU" sz="1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Приветствует вас!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1" y="5686352"/>
            <a:ext cx="4320480" cy="911000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>
              <a:solidFill>
                <a:prstClr val="black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59575" y="5886450"/>
            <a:ext cx="23844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23859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16316" cy="32072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" y="2029920"/>
            <a:ext cx="42926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2785" r="13940" b="3163"/>
          <a:stretch/>
        </p:blipFill>
        <p:spPr bwMode="auto">
          <a:xfrm>
            <a:off x="2411760" y="81061"/>
            <a:ext cx="2394161" cy="3157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" y="81061"/>
            <a:ext cx="2160240" cy="186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06" y="-27990"/>
            <a:ext cx="2712253" cy="369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2" y="3563875"/>
            <a:ext cx="238020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82119"/>
            <a:ext cx="2393098" cy="327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0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353425" cy="357981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Предметом  деятельности </a:t>
            </a:r>
            <a:r>
              <a:rPr lang="ru-RU" sz="1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Колледжа является оказание образовательных  услуг населению </a:t>
            </a:r>
            <a:r>
              <a:rPr lang="ru-RU" sz="1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путём  реализации </a:t>
            </a:r>
            <a:r>
              <a:rPr lang="ru-RU" sz="1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1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профессиональных программ   медицинского и </a:t>
            </a:r>
          </a:p>
          <a:p>
            <a:pPr algn="ctr"/>
            <a:r>
              <a:rPr lang="ru-RU" sz="1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фармацевтического </a:t>
            </a:r>
            <a:r>
              <a:rPr lang="ru-RU" sz="1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/>
          </a:p>
          <a:p>
            <a:endParaRPr lang="ru-RU" sz="7200" dirty="0"/>
          </a:p>
          <a:p>
            <a:endParaRPr lang="ru-RU" sz="7200" dirty="0"/>
          </a:p>
          <a:p>
            <a:r>
              <a:rPr lang="ru-RU" sz="7200" dirty="0" smtClean="0"/>
              <a:t>-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1109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22956A9-BB63-4AF4-AA7D-6D323B4C7A48}" type="slidenum"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4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-17463" y="25400"/>
            <a:ext cx="9144001" cy="1963440"/>
          </a:xfrm>
          <a:prstGeom prst="downArrowCallout">
            <a:avLst>
              <a:gd name="adj1" fmla="val 23133"/>
              <a:gd name="adj2" fmla="val 64007"/>
              <a:gd name="adj3" fmla="val 13236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FF00"/>
                </a:solidFill>
              </a:rPr>
              <a:t>Главная цель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116013" y="2132856"/>
            <a:ext cx="6840537" cy="3817094"/>
          </a:xfrm>
          <a:prstGeom prst="rect">
            <a:avLst/>
          </a:prstGeom>
          <a:gradFill rotWithShape="1">
            <a:gsLst>
              <a:gs pos="0">
                <a:srgbClr val="C1C19A"/>
              </a:gs>
              <a:gs pos="50000">
                <a:srgbClr val="FFFFCC"/>
              </a:gs>
              <a:gs pos="100000">
                <a:srgbClr val="C1C19A"/>
              </a:gs>
            </a:gsLst>
            <a:lin ang="5400000" scaled="1"/>
          </a:gradFill>
          <a:ln w="9525">
            <a:solidFill>
              <a:srgbClr val="E11952"/>
            </a:solidFill>
            <a:miter lim="800000"/>
            <a:headEnd/>
            <a:tailEnd/>
          </a:ln>
          <a:effectLst>
            <a:outerShdw dist="107763" dir="135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pPr marL="174625" indent="-87313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65000"/>
              <a:defRPr/>
            </a:pP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Совместными усилиями подготовить </a:t>
            </a:r>
            <a:r>
              <a:rPr lang="ru-RU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компетентного специалиста, способного решать социально значимые задачи ! </a:t>
            </a:r>
            <a:endParaRPr lang="ru-RU" sz="4000" dirty="0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4508500"/>
            <a:ext cx="28098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58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8136905" cy="36004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 колледжа</a:t>
            </a:r>
          </a:p>
          <a:p>
            <a:pPr algn="ctr"/>
            <a:r>
              <a:rPr lang="ru-RU" sz="1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kammedkolledge.ru.</a:t>
            </a:r>
            <a:endParaRPr lang="ru-RU" sz="17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1" y="5686352"/>
            <a:ext cx="4320480" cy="911000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>
              <a:solidFill>
                <a:prstClr val="black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59575" y="5886450"/>
            <a:ext cx="23844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064"/>
          <a:stretch/>
        </p:blipFill>
        <p:spPr bwMode="auto">
          <a:xfrm>
            <a:off x="6085" y="13183"/>
            <a:ext cx="3559757" cy="297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6"/>
          <a:stretch/>
        </p:blipFill>
        <p:spPr bwMode="auto">
          <a:xfrm>
            <a:off x="3565842" y="32588"/>
            <a:ext cx="5578158" cy="3012005"/>
          </a:xfrm>
          <a:prstGeom prst="flowChartDocument">
            <a:avLst/>
          </a:prstGeom>
          <a:noFill/>
          <a:ln w="12700" algn="in">
            <a:solidFill>
              <a:srgbClr val="66A3C2"/>
            </a:solidFill>
            <a:miter lim="800000"/>
            <a:headEnd/>
            <a:tailEnd/>
          </a:ln>
          <a:effectLst>
            <a:outerShdw dist="99190" dir="3011666" algn="ctr" rotWithShape="0">
              <a:srgbClr val="0033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357984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Пляскина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Ирина Валентиновна,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№ 306, 42-79-44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Заместители директора: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учебной работе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Беленкова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Гульнара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Анасовна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№ 208, 42-81-86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 воспитательной  работе Гребнева Галина Ивановна, 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№301, 42-83-30,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Заведующая практическим обучением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острикова Н.В.,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№408 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42-77-73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Заведующие отделениями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Матусевич Оксана Геннадьевна,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Серова Светлана Николаевна,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№203,  42-73-03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54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68796"/>
              </p:ext>
            </p:extLst>
          </p:nvPr>
        </p:nvGraphicFramePr>
        <p:xfrm>
          <a:off x="2483768" y="1628800"/>
          <a:ext cx="4433074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4314"/>
                <a:gridCol w="2298760"/>
              </a:tblGrid>
              <a:tr h="89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 пара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ru-RU" sz="2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ru-RU" sz="2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2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0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2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>
                    <a:noFill/>
                  </a:tcPr>
                </a:tc>
              </a:tr>
              <a:tr h="89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 пара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89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 пара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12</a:t>
                      </a:r>
                      <a:r>
                        <a:rPr lang="ru-RU" sz="2800" b="1" baseline="30000" dirty="0" smtClean="0">
                          <a:effectLst/>
                        </a:rPr>
                        <a:t>30</a:t>
                      </a:r>
                      <a:r>
                        <a:rPr lang="ru-RU" sz="2800" b="1" dirty="0" smtClean="0">
                          <a:effectLst/>
                        </a:rPr>
                        <a:t> </a:t>
                      </a:r>
                      <a:r>
                        <a:rPr lang="ru-RU" sz="2800" b="1" dirty="0">
                          <a:effectLst/>
                        </a:rPr>
                        <a:t>- </a:t>
                      </a:r>
                      <a:r>
                        <a:rPr lang="ru-RU" sz="2800" b="1" dirty="0" smtClean="0">
                          <a:effectLst/>
                        </a:rPr>
                        <a:t>13</a:t>
                      </a:r>
                      <a:r>
                        <a:rPr lang="ru-RU" sz="2800" b="1" baseline="30000" dirty="0" smtClean="0">
                          <a:effectLst/>
                        </a:rPr>
                        <a:t>15</a:t>
                      </a:r>
                      <a:endParaRPr lang="ru-RU" sz="2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13</a:t>
                      </a:r>
                      <a:r>
                        <a:rPr lang="ru-RU" sz="2800" b="1" baseline="30000" dirty="0" smtClean="0">
                          <a:effectLst/>
                        </a:rPr>
                        <a:t>20</a:t>
                      </a:r>
                      <a:r>
                        <a:rPr lang="ru-RU" sz="2800" b="1" dirty="0" smtClean="0">
                          <a:effectLst/>
                        </a:rPr>
                        <a:t> </a:t>
                      </a:r>
                      <a:r>
                        <a:rPr lang="ru-RU" sz="2800" b="1" dirty="0">
                          <a:effectLst/>
                        </a:rPr>
                        <a:t>- </a:t>
                      </a:r>
                      <a:r>
                        <a:rPr lang="ru-RU" sz="2800" b="1" dirty="0" smtClean="0">
                          <a:effectLst/>
                        </a:rPr>
                        <a:t>14</a:t>
                      </a:r>
                      <a:r>
                        <a:rPr lang="ru-RU" sz="2800" b="1" baseline="30000" dirty="0" smtClean="0">
                          <a:effectLst/>
                        </a:rPr>
                        <a:t>05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89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пара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14</a:t>
                      </a:r>
                      <a:r>
                        <a:rPr lang="ru-RU" sz="2800" b="1" baseline="30000" dirty="0">
                          <a:effectLst/>
                        </a:rPr>
                        <a:t>1</a:t>
                      </a:r>
                      <a:r>
                        <a:rPr lang="ru-RU" sz="2800" b="1" baseline="30000" dirty="0" smtClean="0">
                          <a:effectLst/>
                        </a:rPr>
                        <a:t>5 </a:t>
                      </a:r>
                      <a:r>
                        <a:rPr lang="ru-RU" sz="2800" b="1" dirty="0">
                          <a:effectLst/>
                        </a:rPr>
                        <a:t>– </a:t>
                      </a:r>
                      <a:r>
                        <a:rPr lang="ru-RU" sz="2800" b="1" dirty="0" smtClean="0">
                          <a:effectLst/>
                        </a:rPr>
                        <a:t>15</a:t>
                      </a:r>
                      <a:r>
                        <a:rPr lang="ru-RU" sz="2800" b="1" baseline="30000" dirty="0">
                          <a:effectLst/>
                        </a:rPr>
                        <a:t>0</a:t>
                      </a:r>
                      <a:r>
                        <a:rPr lang="ru-RU" sz="2800" b="1" baseline="30000" dirty="0" smtClean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15</a:t>
                      </a:r>
                      <a:r>
                        <a:rPr lang="ru-RU" sz="2800" b="1" baseline="30000" dirty="0">
                          <a:effectLst/>
                        </a:rPr>
                        <a:t>0</a:t>
                      </a:r>
                      <a:r>
                        <a:rPr lang="ru-RU" sz="2800" b="1" baseline="30000" dirty="0" smtClean="0">
                          <a:effectLst/>
                        </a:rPr>
                        <a:t>5</a:t>
                      </a:r>
                      <a:r>
                        <a:rPr lang="ru-RU" sz="2800" b="1" dirty="0" smtClean="0">
                          <a:effectLst/>
                        </a:rPr>
                        <a:t> </a:t>
                      </a:r>
                      <a:r>
                        <a:rPr lang="ru-RU" sz="2800" b="1" dirty="0">
                          <a:effectLst/>
                        </a:rPr>
                        <a:t>- </a:t>
                      </a:r>
                      <a:r>
                        <a:rPr lang="ru-RU" sz="2800" b="1" dirty="0" smtClean="0">
                          <a:effectLst/>
                        </a:rPr>
                        <a:t>16</a:t>
                      </a:r>
                      <a:r>
                        <a:rPr lang="ru-RU" sz="2800" b="1" baseline="30000" dirty="0">
                          <a:effectLst/>
                        </a:rPr>
                        <a:t>5</a:t>
                      </a:r>
                      <a:r>
                        <a:rPr lang="ru-RU" sz="2800" b="1" baseline="30000" dirty="0" smtClean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9345" y="45205"/>
            <a:ext cx="7048533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учебного процесса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РАСПИСАНИЕ ЗВОНКОВ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5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640960" cy="590465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Для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всех видов аудиторных занятий академический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 устанавливается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продолжительностью 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минут. </a:t>
            </a: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Продолжительность  каникул составляет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восьми до одиннадцати недель в учебном году, в том числе не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недель в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зимний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</a:p>
          <a:p>
            <a:pPr algn="just"/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Численность 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обучающихся в 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учебной  группе 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более 25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40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Профессиональный">
  <a:themeElements>
    <a:clrScheme name="Профессиональный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Профессиональны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ессиональный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ессиональный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415</Words>
  <Application>Microsoft Office PowerPoint</Application>
  <PresentationFormat>Экран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Углы</vt:lpstr>
      <vt:lpstr>3_Профессиональный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 </vt:lpstr>
      <vt:lpstr>Презентация PowerPoint</vt:lpstr>
      <vt:lpstr>Презентация PowerPoint</vt:lpstr>
      <vt:lpstr>требования, предъявляемые к участникам образовательного процесса в колледже изложены в Нормативных документах:  1. Федеральном законе от 29 декабря 2012 г. N 273 – ФЗ "Об образовании в Российской Федерации ";  2. Федеральном законе от 24 июня 1999 г. №120 -ФЗ «Об основах системы профилактики безнадзорности и правонарушений несовершеннолетних»,  3. Федеральном законе от 24 июля 1998 г. N 124 –ФЗ «Об основных гарантиях прав ребенка в Российской Федерации»; 4. Федеральном законе от 23 февраля 2013 г. N 15-ФЗ «Об охране здоровья граждан от воздействия окружающего табачного дыма и последствий потребления табака»  5.Уставе колледжа, утверждённом   приказом Министерства здравоохранения Камчатского края  №898 от 10. 12.15. </vt:lpstr>
      <vt:lpstr>Правила внутреннего распорядка- основной внутренний закон для студентов колледжа!</vt:lpstr>
      <vt:lpstr>Презентация PowerPoint</vt:lpstr>
      <vt:lpstr>Успешная адаптация студентов к обучению в колледже является залогом дальнейшего развития каждого студента как будущего специалиста!</vt:lpstr>
      <vt:lpstr>адаптированность</vt:lpstr>
      <vt:lpstr>Социально-педагогическое сопровождение студентов</vt:lpstr>
      <vt:lpstr>    СТИПЕНДИАЛЬНОЕ ОБЕСПЕЧЕНИЕ   Государственная академическая стипендия   с начала учебного года до прохождения первой промежуточной аттестации выплачивается всем студентам первого курса  по итогу первой сессии 938 РУБЛЕЙ- СТУДЕНТАМ, ОБУЧАЮЩИМСЯ НА «4» 1662 РУБЛЯ- НА «4» И «5» 3324 РУБЛЯ  - НА  «5»  </vt:lpstr>
      <vt:lpstr>     Государственная социальная стипендия   назначается студентам, получившим   право на  социальную помощь в размере 1407 рублей    Информация по сбору документов размещена на стенде 1 этажа «СОЦИАЛЬНО-ПСИХОЛОГИЧЕСКАЯ СЛУЖБА» </vt:lpstr>
      <vt:lpstr>10 заповедей воспитания для родителей </vt:lpstr>
      <vt:lpstr>10 заповедей воспитания для родителей </vt:lpstr>
      <vt:lpstr>    СПАСИБО ЗА ВНИМАНИЕ!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Гребнева Галина И.</dc:creator>
  <cp:lastModifiedBy>Гребнева Галина И.</cp:lastModifiedBy>
  <cp:revision>98</cp:revision>
  <dcterms:created xsi:type="dcterms:W3CDTF">2015-03-11T03:24:58Z</dcterms:created>
  <dcterms:modified xsi:type="dcterms:W3CDTF">2017-09-04T03:08:38Z</dcterms:modified>
</cp:coreProperties>
</file>